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</p:sldMasterIdLst>
  <p:sldIdLst>
    <p:sldId id="484" r:id="rId4"/>
    <p:sldId id="646" r:id="rId5"/>
    <p:sldId id="648" r:id="rId6"/>
    <p:sldId id="649" r:id="rId7"/>
    <p:sldId id="650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7926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9178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7339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843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966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0506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2473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213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293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5862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911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401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8790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6559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0795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0587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1633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0768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6751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12812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7883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6595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99CAD2-BFCC-4966-90E3-F13B550BC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137370F-6F7E-4517-BECF-D7FA59A29F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B3795FD-9415-47E7-9023-79F2E4118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BB11A3F-7649-4B85-866D-A94C56108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C029D38-A6E0-40C2-A6E3-A17C6C446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0447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408508-C48F-4532-8D4D-BFFF64002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E82022C-5C82-40E1-92E3-BE8B3B360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B24105F-4C1F-4984-98E9-2AA872A1D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9B10DE5-5A2B-4909-ADB1-3FA533DF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B317AA5-9972-4B3B-A4F6-49D265097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0148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0AF253-175C-477C-9F70-F3CDC9A44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5158266-A514-41EB-9021-093A38C2E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FFF1E4B-517C-4112-991D-5CD3AA7FC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02F7FAC-2EFC-46CB-A159-44231079E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68C953A-2868-4854-880E-FE74C83B7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17052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A19F8B9-3F2F-4610-A714-11C77D11E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39C686-784A-4134-94F2-99DC70DEC8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5D16DCD-0953-4740-9F8D-7FCC412DC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240EE8B-3F02-4F4A-96F6-9E4C11897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BAEE83A-7CB9-4C9C-AE11-9F1DC95DD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0B8DADB-893E-47E4-AEEA-9EF7BAFD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03338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50168C-AAC9-4615-95A6-611403C82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104F68A-0216-4673-AFA0-E5A19F940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4B82631-E2FE-40CF-8AC5-93B61B22AB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D01089B-E798-42BD-967D-77908D10C7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4DBA121-5CB9-4AD5-908F-D68FB73553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1C8FA60F-49E1-4A77-B794-C8CD7B25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6B6EB4E-7139-4331-9A8D-F1DB9FC0F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12428461-997F-4269-B26C-0C35EDB4F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00282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95AD92-7AEC-4B98-A19D-355D8CA4B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8FA4CE7-B37F-45CE-9399-E9540DDDB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122754C-8982-489D-9A02-782CCFD22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9D5A105-FA91-49F8-95D4-6A635B8E2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9166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8BBF7DD-3F20-4ECB-B1B4-9FEC1A90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37F552D-791E-49EA-B9DF-2158C7A6D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D6E50C5-BD9F-4AAA-9D91-C13F2077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97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166994-3B79-40A8-AFCB-7E8BFF807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A7C8559-9749-41DD-95F9-BC4E27268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336FAA4-261B-4A68-A632-1BBFBE5E6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2A662B0-7FFD-453B-8D50-0E4882089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F48AFC7-8DB6-4019-BCD6-A8A3FFD9C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D2217D0-7B6D-4E2C-9C67-A8D14036C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37276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8AEF47-644D-4339-9F23-2C48D6D6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768F6865-304F-40D3-BF78-C72878C90D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2A79B61-8DD6-4608-A29B-F4C2CC331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F264EDF-8C06-4ADB-B732-D16B6D163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EF5BB2A-844D-4D39-A7EF-FCD7CBF0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FB59522-9533-4A1D-BD16-ECB596939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31962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5C0AEE-7B70-4BC7-AD4C-6C237F321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FD5B3E9-D925-40F6-8B97-0CF2E9DC1F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7D59000-4580-48F2-BB57-AEFFBBAF7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0FE3DD5-61E7-49DD-9DF0-D2866EA7C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7C1C63-9F0F-4E3C-87DC-9C579313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5134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A5641036-FF37-46AA-AD8D-5CFAB8975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ACF7F1B-FD9B-4D9E-84CD-C02ADD8AF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B8A1F01-8B7C-484C-899B-4ACDE4221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140B9B4-67EC-44C0-8691-34CB098D2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4E3AF66-586E-497C-84FA-630DC0C1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5179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819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31C60-123C-4C7F-B4F0-BBC705CD4BD7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87A90-B99A-4E09-A74B-F370DE141C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60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EE0EF1F-434B-4926-B99C-7F304F9F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BDB0D76-34B8-4E13-8E1C-0F0B5BE1F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108FFB5-0DAC-4531-84E1-CF9FCD43C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E078A-0E7A-4A44-A191-24162226CF72}" type="datetimeFigureOut">
              <a:rPr lang="zh-TW" altLang="en-US" smtClean="0"/>
              <a:t>2022/10/11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BCA435C-6242-4A55-ACE1-CA25E16E3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3B0FFA-E932-4DDD-BACD-5498A33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4DA11-5AD8-4391-B419-4E5BD859BC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59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615603" y="2453904"/>
            <a:ext cx="7990656" cy="1102519"/>
          </a:xfrm>
        </p:spPr>
        <p:txBody>
          <a:bodyPr>
            <a:noAutofit/>
          </a:bodyPr>
          <a:lstStyle/>
          <a:p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Multicast IP address and </a:t>
            </a:r>
            <a:b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MAC address conversion</a:t>
            </a:r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274249" y="4071505"/>
            <a:ext cx="2694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指導教授：許蒼嶺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  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博士</a:t>
            </a:r>
            <a:endParaRPr lang="en-US" altLang="zh-TW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algn="ctr" defTabSz="685800"/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研究生： 施易成</a:t>
            </a:r>
          </a:p>
        </p:txBody>
      </p:sp>
    </p:spTree>
    <p:extLst>
      <p:ext uri="{BB962C8B-B14F-4D97-AF65-F5344CB8AC3E}">
        <p14:creationId xmlns:p14="http://schemas.microsoft.com/office/powerpoint/2010/main" val="34047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B3A148F1-4C02-31BE-3105-DCF002524B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1993405"/>
          <a:ext cx="648521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543">
                  <a:extLst>
                    <a:ext uri="{9D8B030D-6E8A-4147-A177-3AD203B41FA5}">
                      <a16:colId xmlns:a16="http://schemas.microsoft.com/office/drawing/2014/main" val="1333698354"/>
                    </a:ext>
                  </a:extLst>
                </a:gridCol>
                <a:gridCol w="367543">
                  <a:extLst>
                    <a:ext uri="{9D8B030D-6E8A-4147-A177-3AD203B41FA5}">
                      <a16:colId xmlns:a16="http://schemas.microsoft.com/office/drawing/2014/main" val="489966661"/>
                    </a:ext>
                  </a:extLst>
                </a:gridCol>
                <a:gridCol w="367543">
                  <a:extLst>
                    <a:ext uri="{9D8B030D-6E8A-4147-A177-3AD203B41FA5}">
                      <a16:colId xmlns:a16="http://schemas.microsoft.com/office/drawing/2014/main" val="3309275616"/>
                    </a:ext>
                  </a:extLst>
                </a:gridCol>
                <a:gridCol w="367543">
                  <a:extLst>
                    <a:ext uri="{9D8B030D-6E8A-4147-A177-3AD203B41FA5}">
                      <a16:colId xmlns:a16="http://schemas.microsoft.com/office/drawing/2014/main" val="119080780"/>
                    </a:ext>
                  </a:extLst>
                </a:gridCol>
                <a:gridCol w="5015042">
                  <a:extLst>
                    <a:ext uri="{9D8B030D-6E8A-4147-A177-3AD203B41FA5}">
                      <a16:colId xmlns:a16="http://schemas.microsoft.com/office/drawing/2014/main" val="174246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Multicast Address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6428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id="{1DB9AB1C-4B65-D50A-D366-C1F1A61D1418}"/>
              </a:ext>
            </a:extLst>
          </p:cNvPr>
          <p:cNvSpPr txBox="1"/>
          <p:nvPr/>
        </p:nvSpPr>
        <p:spPr>
          <a:xfrm>
            <a:off x="477807" y="16861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0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5740517-94EF-4F37-5048-94F3191F9496}"/>
              </a:ext>
            </a:extLst>
          </p:cNvPr>
          <p:cNvSpPr txBox="1"/>
          <p:nvPr/>
        </p:nvSpPr>
        <p:spPr>
          <a:xfrm>
            <a:off x="6904512" y="168301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31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0817A2D-72B0-B434-FB94-4E16C1EAD531}"/>
              </a:ext>
            </a:extLst>
          </p:cNvPr>
          <p:cNvSpPr txBox="1"/>
          <p:nvPr/>
        </p:nvSpPr>
        <p:spPr>
          <a:xfrm>
            <a:off x="1879293" y="16830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553444B-A49E-0A89-7DA9-97BB916A76BD}"/>
              </a:ext>
            </a:extLst>
          </p:cNvPr>
          <p:cNvSpPr txBox="1"/>
          <p:nvPr/>
        </p:nvSpPr>
        <p:spPr>
          <a:xfrm>
            <a:off x="2030136" y="16830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A3BBB67-D284-B0B8-D383-9FD35C430E02}"/>
              </a:ext>
            </a:extLst>
          </p:cNvPr>
          <p:cNvSpPr txBox="1"/>
          <p:nvPr/>
        </p:nvSpPr>
        <p:spPr>
          <a:xfrm>
            <a:off x="628652" y="2485289"/>
            <a:ext cx="5796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TW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Class D 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的位址範圍是</a:t>
            </a:r>
            <a:r>
              <a:rPr lang="en-US" altLang="zh-TW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224.0.0.0 ~ 239.255.255.255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D858A708-60B6-D828-A122-36CDF0F43741}"/>
              </a:ext>
            </a:extLst>
          </p:cNvPr>
          <p:cNvSpPr txBox="1"/>
          <p:nvPr/>
        </p:nvSpPr>
        <p:spPr>
          <a:xfrm>
            <a:off x="477809" y="1312173"/>
            <a:ext cx="5796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群播 </a:t>
            </a: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IP address </a:t>
            </a:r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A9F910B-E443-6C37-8515-94DE7FA26153}"/>
              </a:ext>
            </a:extLst>
          </p:cNvPr>
          <p:cNvSpPr txBox="1"/>
          <p:nvPr/>
        </p:nvSpPr>
        <p:spPr>
          <a:xfrm>
            <a:off x="519437" y="2975665"/>
            <a:ext cx="5796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群播 </a:t>
            </a:r>
            <a:r>
              <a:rPr lang="en-US" altLang="zh-TW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MAC</a:t>
            </a: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address </a:t>
            </a:r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2" name="表格 12">
            <a:extLst>
              <a:ext uri="{FF2B5EF4-FFF2-40B4-BE49-F238E27FC236}">
                <a16:creationId xmlns:a16="http://schemas.microsoft.com/office/drawing/2014/main" id="{B658FB7F-8D3D-0B01-696F-D5DE5DDE7697}"/>
              </a:ext>
            </a:extLst>
          </p:cNvPr>
          <p:cNvGraphicFramePr>
            <a:graphicFrameLocks noGrp="1"/>
          </p:cNvGraphicFramePr>
          <p:nvPr/>
        </p:nvGraphicFramePr>
        <p:xfrm>
          <a:off x="628650" y="3523946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400547736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35724209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3462879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89867551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5431551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15180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5E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383682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:a16="http://schemas.microsoft.com/office/drawing/2014/main" id="{0A0DC5DD-33AD-FCB3-502A-D2188C492CA4}"/>
              </a:ext>
            </a:extLst>
          </p:cNvPr>
          <p:cNvSpPr txBox="1"/>
          <p:nvPr/>
        </p:nvSpPr>
        <p:spPr>
          <a:xfrm>
            <a:off x="519435" y="321522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0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B8F635B6-140F-05E9-C05A-C21BF09B5CBD}"/>
              </a:ext>
            </a:extLst>
          </p:cNvPr>
          <p:cNvSpPr txBox="1"/>
          <p:nvPr/>
        </p:nvSpPr>
        <p:spPr>
          <a:xfrm>
            <a:off x="6485808" y="32152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47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8F3FB79B-068F-F716-5CC8-F766CC83A4A1}"/>
              </a:ext>
            </a:extLst>
          </p:cNvPr>
          <p:cNvSpPr txBox="1"/>
          <p:nvPr/>
        </p:nvSpPr>
        <p:spPr>
          <a:xfrm>
            <a:off x="477808" y="4088530"/>
            <a:ext cx="5796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IP address 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轉換 </a:t>
            </a: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MAC address</a:t>
            </a:r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0A19F40A-C5B9-DD35-0D9C-A8F6E0670207}"/>
              </a:ext>
            </a:extLst>
          </p:cNvPr>
          <p:cNvSpPr txBox="1"/>
          <p:nvPr/>
        </p:nvSpPr>
        <p:spPr>
          <a:xfrm>
            <a:off x="519435" y="4457862"/>
            <a:ext cx="7684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將 </a:t>
            </a: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IP address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的最後 </a:t>
            </a:r>
            <a:r>
              <a:rPr lang="en-US" altLang="zh-TW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23 </a:t>
            </a:r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位元，放置到 </a:t>
            </a:r>
            <a:r>
              <a:rPr lang="en-US" altLang="zh-TW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MAC</a:t>
            </a: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address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的</a:t>
            </a:r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後 </a:t>
            </a:r>
            <a:r>
              <a:rPr lang="en-US" altLang="zh-TW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23 </a:t>
            </a:r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位元內</a:t>
            </a:r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0D5E712D-801B-ED1B-ABAB-E0F5EA8D5049}"/>
              </a:ext>
            </a:extLst>
          </p:cNvPr>
          <p:cNvSpPr txBox="1"/>
          <p:nvPr/>
        </p:nvSpPr>
        <p:spPr>
          <a:xfrm>
            <a:off x="3626689" y="322395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24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38FE71FE-D32A-39B6-0609-2C4551174C60}"/>
              </a:ext>
            </a:extLst>
          </p:cNvPr>
          <p:cNvSpPr txBox="1"/>
          <p:nvPr/>
        </p:nvSpPr>
        <p:spPr>
          <a:xfrm>
            <a:off x="144463" y="274320"/>
            <a:ext cx="879926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TW" altLang="en-US" sz="2800" dirty="0">
                <a:solidFill>
                  <a:prstClr val="black"/>
                </a:solidFill>
                <a:ea typeface="標楷體" panose="03000509000000000000" pitchFamily="65" charset="-120"/>
              </a:rPr>
              <a:t>群播 </a:t>
            </a:r>
            <a:r>
              <a:rPr lang="en-US" altLang="zh-TW" sz="2800" dirty="0">
                <a:solidFill>
                  <a:prstClr val="black"/>
                </a:solidFill>
                <a:ea typeface="標楷體" panose="03000509000000000000" pitchFamily="65" charset="-120"/>
              </a:rPr>
              <a:t>IP address </a:t>
            </a:r>
            <a:r>
              <a:rPr lang="zh-TW" altLang="en-US" sz="2800" dirty="0">
                <a:solidFill>
                  <a:prstClr val="black"/>
                </a:solidFill>
                <a:ea typeface="標楷體" panose="03000509000000000000" pitchFamily="65" charset="-120"/>
              </a:rPr>
              <a:t>與 </a:t>
            </a:r>
            <a:r>
              <a:rPr lang="en-US" altLang="zh-TW" sz="2800" dirty="0">
                <a:solidFill>
                  <a:prstClr val="black"/>
                </a:solidFill>
                <a:ea typeface="標楷體" panose="03000509000000000000" pitchFamily="65" charset="-120"/>
              </a:rPr>
              <a:t>MAC address </a:t>
            </a:r>
            <a:r>
              <a:rPr lang="zh-TW" altLang="en-US" sz="2800" dirty="0">
                <a:solidFill>
                  <a:prstClr val="black"/>
                </a:solidFill>
                <a:ea typeface="標楷體" panose="03000509000000000000" pitchFamily="65" charset="-120"/>
              </a:rPr>
              <a:t>轉換</a:t>
            </a:r>
            <a:r>
              <a:rPr lang="en-US" altLang="zh-TW" sz="2800" dirty="0">
                <a:solidFill>
                  <a:prstClr val="black"/>
                </a:solidFill>
                <a:ea typeface="標楷體" panose="03000509000000000000" pitchFamily="65" charset="-120"/>
              </a:rPr>
              <a:t> </a:t>
            </a:r>
            <a:endParaRPr lang="zh-TW" altLang="en-US" sz="2800" dirty="0">
              <a:solidFill>
                <a:prstClr val="black"/>
              </a:solidFill>
              <a:ea typeface="標楷體" panose="03000509000000000000" pitchFamily="65" charset="-120"/>
            </a:endParaRPr>
          </a:p>
        </p:txBody>
      </p: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CD8F9BAF-8233-CE8A-17AC-C3EBF6A8F162}"/>
              </a:ext>
            </a:extLst>
          </p:cNvPr>
          <p:cNvCxnSpPr/>
          <p:nvPr/>
        </p:nvCxnSpPr>
        <p:spPr>
          <a:xfrm>
            <a:off x="3959604" y="3523946"/>
            <a:ext cx="0" cy="37084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5CE562C9-C326-47F4-DA39-1D581F192076}"/>
              </a:ext>
            </a:extLst>
          </p:cNvPr>
          <p:cNvSpPr txBox="1"/>
          <p:nvPr/>
        </p:nvSpPr>
        <p:spPr>
          <a:xfrm>
            <a:off x="3682795" y="35320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  <a:endParaRPr lang="zh-TW" altLang="en-US" b="1" dirty="0">
              <a:solidFill>
                <a:prstClr val="white"/>
              </a:solidFill>
              <a:latin typeface="Calibri" panose="020F0502020204030204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260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D858A708-60B6-D828-A122-36CDF0F43741}"/>
              </a:ext>
            </a:extLst>
          </p:cNvPr>
          <p:cNvSpPr txBox="1"/>
          <p:nvPr/>
        </p:nvSpPr>
        <p:spPr>
          <a:xfrm>
            <a:off x="477807" y="1312173"/>
            <a:ext cx="5796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假設 群播 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IP address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224.1.1.1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8" name="表格 18">
            <a:extLst>
              <a:ext uri="{FF2B5EF4-FFF2-40B4-BE49-F238E27FC236}">
                <a16:creationId xmlns:a16="http://schemas.microsoft.com/office/drawing/2014/main" id="{A4022FDA-4667-619B-9399-AA148426B6C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69926" y="1859398"/>
          <a:ext cx="449702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4256">
                  <a:extLst>
                    <a:ext uri="{9D8B030D-6E8A-4147-A177-3AD203B41FA5}">
                      <a16:colId xmlns:a16="http://schemas.microsoft.com/office/drawing/2014/main" val="4143122685"/>
                    </a:ext>
                  </a:extLst>
                </a:gridCol>
                <a:gridCol w="1124256">
                  <a:extLst>
                    <a:ext uri="{9D8B030D-6E8A-4147-A177-3AD203B41FA5}">
                      <a16:colId xmlns:a16="http://schemas.microsoft.com/office/drawing/2014/main" val="1042075952"/>
                    </a:ext>
                  </a:extLst>
                </a:gridCol>
                <a:gridCol w="1124256">
                  <a:extLst>
                    <a:ext uri="{9D8B030D-6E8A-4147-A177-3AD203B41FA5}">
                      <a16:colId xmlns:a16="http://schemas.microsoft.com/office/drawing/2014/main" val="1303897346"/>
                    </a:ext>
                  </a:extLst>
                </a:gridCol>
                <a:gridCol w="1124256">
                  <a:extLst>
                    <a:ext uri="{9D8B030D-6E8A-4147-A177-3AD203B41FA5}">
                      <a16:colId xmlns:a16="http://schemas.microsoft.com/office/drawing/2014/main" val="1167543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11100000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00000001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00000001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00000001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294596"/>
                  </a:ext>
                </a:extLst>
              </a:tr>
            </a:tbl>
          </a:graphicData>
        </a:graphic>
      </p:graphicFrame>
      <p:sp>
        <p:nvSpPr>
          <p:cNvPr id="20" name="文字方塊 19">
            <a:extLst>
              <a:ext uri="{FF2B5EF4-FFF2-40B4-BE49-F238E27FC236}">
                <a16:creationId xmlns:a16="http://schemas.microsoft.com/office/drawing/2014/main" id="{04D528FE-F88A-F761-AFFB-8BF18B8F1936}"/>
              </a:ext>
            </a:extLst>
          </p:cNvPr>
          <p:cNvSpPr txBox="1"/>
          <p:nvPr/>
        </p:nvSpPr>
        <p:spPr>
          <a:xfrm>
            <a:off x="477807" y="240813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MAC address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 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01:00:5e:01:01:01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aphicFrame>
        <p:nvGraphicFramePr>
          <p:cNvPr id="21" name="表格 18">
            <a:extLst>
              <a:ext uri="{FF2B5EF4-FFF2-40B4-BE49-F238E27FC236}">
                <a16:creationId xmlns:a16="http://schemas.microsoft.com/office/drawing/2014/main" id="{AB35285A-428B-40D1-BE3B-436B962DDF94}"/>
              </a:ext>
            </a:extLst>
          </p:cNvPr>
          <p:cNvGraphicFramePr>
            <a:graphicFrameLocks/>
          </p:cNvGraphicFramePr>
          <p:nvPr/>
        </p:nvGraphicFramePr>
        <p:xfrm>
          <a:off x="2767844" y="2947572"/>
          <a:ext cx="449702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4256">
                  <a:extLst>
                    <a:ext uri="{9D8B030D-6E8A-4147-A177-3AD203B41FA5}">
                      <a16:colId xmlns:a16="http://schemas.microsoft.com/office/drawing/2014/main" val="4143122685"/>
                    </a:ext>
                  </a:extLst>
                </a:gridCol>
                <a:gridCol w="1124256">
                  <a:extLst>
                    <a:ext uri="{9D8B030D-6E8A-4147-A177-3AD203B41FA5}">
                      <a16:colId xmlns:a16="http://schemas.microsoft.com/office/drawing/2014/main" val="1042075952"/>
                    </a:ext>
                  </a:extLst>
                </a:gridCol>
                <a:gridCol w="1124256">
                  <a:extLst>
                    <a:ext uri="{9D8B030D-6E8A-4147-A177-3AD203B41FA5}">
                      <a16:colId xmlns:a16="http://schemas.microsoft.com/office/drawing/2014/main" val="1303897346"/>
                    </a:ext>
                  </a:extLst>
                </a:gridCol>
                <a:gridCol w="1124256">
                  <a:extLst>
                    <a:ext uri="{9D8B030D-6E8A-4147-A177-3AD203B41FA5}">
                      <a16:colId xmlns:a16="http://schemas.microsoft.com/office/drawing/2014/main" val="1167543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11100000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00000001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00000001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00000001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294596"/>
                  </a:ext>
                </a:extLst>
              </a:tr>
            </a:tbl>
          </a:graphicData>
        </a:graphic>
      </p:graphicFrame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A375E556-87C6-2231-F5A2-AFFEA2CA6138}"/>
              </a:ext>
            </a:extLst>
          </p:cNvPr>
          <p:cNvGraphicFramePr>
            <a:graphicFrameLocks noGrp="1"/>
          </p:cNvGraphicFramePr>
          <p:nvPr/>
        </p:nvGraphicFramePr>
        <p:xfrm>
          <a:off x="548588" y="3606482"/>
          <a:ext cx="669494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824">
                  <a:extLst>
                    <a:ext uri="{9D8B030D-6E8A-4147-A177-3AD203B41FA5}">
                      <a16:colId xmlns:a16="http://schemas.microsoft.com/office/drawing/2014/main" val="3314661324"/>
                    </a:ext>
                  </a:extLst>
                </a:gridCol>
                <a:gridCol w="1115824">
                  <a:extLst>
                    <a:ext uri="{9D8B030D-6E8A-4147-A177-3AD203B41FA5}">
                      <a16:colId xmlns:a16="http://schemas.microsoft.com/office/drawing/2014/main" val="1630589578"/>
                    </a:ext>
                  </a:extLst>
                </a:gridCol>
                <a:gridCol w="1115824">
                  <a:extLst>
                    <a:ext uri="{9D8B030D-6E8A-4147-A177-3AD203B41FA5}">
                      <a16:colId xmlns:a16="http://schemas.microsoft.com/office/drawing/2014/main" val="2958631005"/>
                    </a:ext>
                  </a:extLst>
                </a:gridCol>
                <a:gridCol w="1115824">
                  <a:extLst>
                    <a:ext uri="{9D8B030D-6E8A-4147-A177-3AD203B41FA5}">
                      <a16:colId xmlns:a16="http://schemas.microsoft.com/office/drawing/2014/main" val="1690219689"/>
                    </a:ext>
                  </a:extLst>
                </a:gridCol>
                <a:gridCol w="1115824">
                  <a:extLst>
                    <a:ext uri="{9D8B030D-6E8A-4147-A177-3AD203B41FA5}">
                      <a16:colId xmlns:a16="http://schemas.microsoft.com/office/drawing/2014/main" val="551983851"/>
                    </a:ext>
                  </a:extLst>
                </a:gridCol>
                <a:gridCol w="1115824">
                  <a:extLst>
                    <a:ext uri="{9D8B030D-6E8A-4147-A177-3AD203B41FA5}">
                      <a16:colId xmlns:a16="http://schemas.microsoft.com/office/drawing/2014/main" val="3191699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00000001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00000000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01011110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11076"/>
                  </a:ext>
                </a:extLst>
              </a:tr>
            </a:tbl>
          </a:graphicData>
        </a:graphic>
      </p:graphicFrame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ECB2E996-575C-9E71-27CC-1933DB816774}"/>
              </a:ext>
            </a:extLst>
          </p:cNvPr>
          <p:cNvCxnSpPr>
            <a:cxnSpLocks/>
          </p:cNvCxnSpPr>
          <p:nvPr/>
        </p:nvCxnSpPr>
        <p:spPr>
          <a:xfrm>
            <a:off x="4102217" y="2947572"/>
            <a:ext cx="0" cy="33739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0FC2F27D-406E-3CC7-0922-A7CBD41D555F}"/>
              </a:ext>
            </a:extLst>
          </p:cNvPr>
          <p:cNvSpPr txBox="1"/>
          <p:nvPr/>
        </p:nvSpPr>
        <p:spPr>
          <a:xfrm>
            <a:off x="2612964" y="262736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0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BF336035-95C7-1728-30EF-5B69DD77A31D}"/>
              </a:ext>
            </a:extLst>
          </p:cNvPr>
          <p:cNvSpPr txBox="1"/>
          <p:nvPr/>
        </p:nvSpPr>
        <p:spPr>
          <a:xfrm>
            <a:off x="3831385" y="263052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A51B3505-07D6-3E9C-9A78-00F39F82C29B}"/>
              </a:ext>
            </a:extLst>
          </p:cNvPr>
          <p:cNvSpPr txBox="1"/>
          <p:nvPr/>
        </p:nvSpPr>
        <p:spPr>
          <a:xfrm>
            <a:off x="3680542" y="262736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7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C37F576D-C440-2285-E8CF-75EE71FB07A4}"/>
              </a:ext>
            </a:extLst>
          </p:cNvPr>
          <p:cNvSpPr txBox="1"/>
          <p:nvPr/>
        </p:nvSpPr>
        <p:spPr>
          <a:xfrm>
            <a:off x="7046072" y="26319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31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AAF4AD09-3217-D394-4B0D-4FC29FA6A552}"/>
              </a:ext>
            </a:extLst>
          </p:cNvPr>
          <p:cNvSpPr txBox="1"/>
          <p:nvPr/>
        </p:nvSpPr>
        <p:spPr>
          <a:xfrm>
            <a:off x="419083" y="32849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0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21162C48-348A-9A1D-86BB-FFBC98810CD1}"/>
              </a:ext>
            </a:extLst>
          </p:cNvPr>
          <p:cNvSpPr txBox="1"/>
          <p:nvPr/>
        </p:nvSpPr>
        <p:spPr>
          <a:xfrm>
            <a:off x="7039456" y="33169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48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aphicFrame>
        <p:nvGraphicFramePr>
          <p:cNvPr id="32" name="表格 22">
            <a:extLst>
              <a:ext uri="{FF2B5EF4-FFF2-40B4-BE49-F238E27FC236}">
                <a16:creationId xmlns:a16="http://schemas.microsoft.com/office/drawing/2014/main" id="{3C4ADD69-4D52-DEF7-3B75-4E78245BD4DD}"/>
              </a:ext>
            </a:extLst>
          </p:cNvPr>
          <p:cNvGraphicFramePr>
            <a:graphicFrameLocks noGrp="1"/>
          </p:cNvGraphicFramePr>
          <p:nvPr/>
        </p:nvGraphicFramePr>
        <p:xfrm>
          <a:off x="548588" y="4517020"/>
          <a:ext cx="669494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824">
                  <a:extLst>
                    <a:ext uri="{9D8B030D-6E8A-4147-A177-3AD203B41FA5}">
                      <a16:colId xmlns:a16="http://schemas.microsoft.com/office/drawing/2014/main" val="3314661324"/>
                    </a:ext>
                  </a:extLst>
                </a:gridCol>
                <a:gridCol w="1115824">
                  <a:extLst>
                    <a:ext uri="{9D8B030D-6E8A-4147-A177-3AD203B41FA5}">
                      <a16:colId xmlns:a16="http://schemas.microsoft.com/office/drawing/2014/main" val="1630589578"/>
                    </a:ext>
                  </a:extLst>
                </a:gridCol>
                <a:gridCol w="1115824">
                  <a:extLst>
                    <a:ext uri="{9D8B030D-6E8A-4147-A177-3AD203B41FA5}">
                      <a16:colId xmlns:a16="http://schemas.microsoft.com/office/drawing/2014/main" val="2958631005"/>
                    </a:ext>
                  </a:extLst>
                </a:gridCol>
                <a:gridCol w="1115824">
                  <a:extLst>
                    <a:ext uri="{9D8B030D-6E8A-4147-A177-3AD203B41FA5}">
                      <a16:colId xmlns:a16="http://schemas.microsoft.com/office/drawing/2014/main" val="1690219689"/>
                    </a:ext>
                  </a:extLst>
                </a:gridCol>
                <a:gridCol w="1115824">
                  <a:extLst>
                    <a:ext uri="{9D8B030D-6E8A-4147-A177-3AD203B41FA5}">
                      <a16:colId xmlns:a16="http://schemas.microsoft.com/office/drawing/2014/main" val="551983851"/>
                    </a:ext>
                  </a:extLst>
                </a:gridCol>
                <a:gridCol w="1115824">
                  <a:extLst>
                    <a:ext uri="{9D8B030D-6E8A-4147-A177-3AD203B41FA5}">
                      <a16:colId xmlns:a16="http://schemas.microsoft.com/office/drawing/2014/main" val="3191699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00000001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00000000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01011110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00000001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00000001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00000001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11076"/>
                  </a:ext>
                </a:extLst>
              </a:tr>
            </a:tbl>
          </a:graphicData>
        </a:graphic>
      </p:graphicFrame>
      <p:cxnSp>
        <p:nvCxnSpPr>
          <p:cNvPr id="34" name="直線接點 33">
            <a:extLst>
              <a:ext uri="{FF2B5EF4-FFF2-40B4-BE49-F238E27FC236}">
                <a16:creationId xmlns:a16="http://schemas.microsoft.com/office/drawing/2014/main" id="{145CDA85-CD3D-49F4-A449-AF202664DA5D}"/>
              </a:ext>
            </a:extLst>
          </p:cNvPr>
          <p:cNvCxnSpPr>
            <a:cxnSpLocks/>
          </p:cNvCxnSpPr>
          <p:nvPr/>
        </p:nvCxnSpPr>
        <p:spPr>
          <a:xfrm>
            <a:off x="4133071" y="3623205"/>
            <a:ext cx="0" cy="33739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AC2DE9D3-56FD-2061-9BCE-0978561CC6A1}"/>
              </a:ext>
            </a:extLst>
          </p:cNvPr>
          <p:cNvSpPr txBox="1"/>
          <p:nvPr/>
        </p:nvSpPr>
        <p:spPr>
          <a:xfrm>
            <a:off x="3831385" y="331236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24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BB71FA9C-30AF-B3FD-2FC6-5AA2789B856A}"/>
              </a:ext>
            </a:extLst>
          </p:cNvPr>
          <p:cNvSpPr txBox="1"/>
          <p:nvPr/>
        </p:nvSpPr>
        <p:spPr>
          <a:xfrm>
            <a:off x="3543983" y="406965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固定為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38" name="直線單箭頭接點 37">
            <a:extLst>
              <a:ext uri="{FF2B5EF4-FFF2-40B4-BE49-F238E27FC236}">
                <a16:creationId xmlns:a16="http://schemas.microsoft.com/office/drawing/2014/main" id="{E1C60449-5F29-4401-BD4B-57036E2D4D1B}"/>
              </a:ext>
            </a:extLst>
          </p:cNvPr>
          <p:cNvCxnSpPr/>
          <p:nvPr/>
        </p:nvCxnSpPr>
        <p:spPr>
          <a:xfrm>
            <a:off x="4496499" y="3372374"/>
            <a:ext cx="0" cy="234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單箭頭接點 38">
            <a:extLst>
              <a:ext uri="{FF2B5EF4-FFF2-40B4-BE49-F238E27FC236}">
                <a16:creationId xmlns:a16="http://schemas.microsoft.com/office/drawing/2014/main" id="{35BBE0D8-3A17-02EB-3922-CBD69577FAF6}"/>
              </a:ext>
            </a:extLst>
          </p:cNvPr>
          <p:cNvCxnSpPr/>
          <p:nvPr/>
        </p:nvCxnSpPr>
        <p:spPr>
          <a:xfrm>
            <a:off x="5580077" y="3372374"/>
            <a:ext cx="0" cy="234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單箭頭接點 39">
            <a:extLst>
              <a:ext uri="{FF2B5EF4-FFF2-40B4-BE49-F238E27FC236}">
                <a16:creationId xmlns:a16="http://schemas.microsoft.com/office/drawing/2014/main" id="{5DF55161-071E-8B9F-D17D-962F12802673}"/>
              </a:ext>
            </a:extLst>
          </p:cNvPr>
          <p:cNvCxnSpPr/>
          <p:nvPr/>
        </p:nvCxnSpPr>
        <p:spPr>
          <a:xfrm>
            <a:off x="6720980" y="3379977"/>
            <a:ext cx="0" cy="234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單箭頭接點 41">
            <a:extLst>
              <a:ext uri="{FF2B5EF4-FFF2-40B4-BE49-F238E27FC236}">
                <a16:creationId xmlns:a16="http://schemas.microsoft.com/office/drawing/2014/main" id="{C6B88A87-6993-8D50-B19E-CBDBCAC9223F}"/>
              </a:ext>
            </a:extLst>
          </p:cNvPr>
          <p:cNvCxnSpPr>
            <a:cxnSpLocks/>
          </p:cNvCxnSpPr>
          <p:nvPr/>
        </p:nvCxnSpPr>
        <p:spPr>
          <a:xfrm flipV="1">
            <a:off x="4040737" y="3960599"/>
            <a:ext cx="0" cy="21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9BB6C767-43DF-450A-FC23-FBADCF354046}"/>
              </a:ext>
            </a:extLst>
          </p:cNvPr>
          <p:cNvSpPr txBox="1"/>
          <p:nvPr/>
        </p:nvSpPr>
        <p:spPr>
          <a:xfrm>
            <a:off x="419083" y="42177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0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16F65242-45C2-18CD-C22A-D119DFFD225A}"/>
              </a:ext>
            </a:extLst>
          </p:cNvPr>
          <p:cNvSpPr txBox="1"/>
          <p:nvPr/>
        </p:nvSpPr>
        <p:spPr>
          <a:xfrm>
            <a:off x="7034180" y="420049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48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7A993713-D7C2-ECEC-033B-83C80019DC90}"/>
              </a:ext>
            </a:extLst>
          </p:cNvPr>
          <p:cNvSpPr txBox="1"/>
          <p:nvPr/>
        </p:nvSpPr>
        <p:spPr>
          <a:xfrm>
            <a:off x="144463" y="274320"/>
            <a:ext cx="879926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群播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IP address 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MAC address 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轉換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04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6E6EBF4B-FDE5-4076-489F-EB6E316F9D53}"/>
              </a:ext>
            </a:extLst>
          </p:cNvPr>
          <p:cNvSpPr txBox="1"/>
          <p:nvPr/>
        </p:nvSpPr>
        <p:spPr>
          <a:xfrm>
            <a:off x="144463" y="274320"/>
            <a:ext cx="879926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為何必須使用群播</a:t>
            </a:r>
          </a:p>
        </p:txBody>
      </p:sp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4D307EB0-0BA9-051C-B243-8DD4BECA38B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72993" y="4663825"/>
            <a:ext cx="7886700" cy="2093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透過單播方式傳送，當 </a:t>
            </a:r>
            <a:r>
              <a:rPr lang="en-US" altLang="zh-TW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Gateway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要跟 </a:t>
            </a:r>
            <a:r>
              <a:rPr lang="en-US" altLang="zh-TW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個 </a:t>
            </a:r>
            <a:r>
              <a:rPr lang="en-US" altLang="zh-TW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sensor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要求資料時，</a:t>
            </a:r>
            <a:r>
              <a:rPr lang="en-US" altLang="zh-TW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Gateway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必須送出 </a:t>
            </a:r>
            <a:r>
              <a:rPr lang="en-US" altLang="zh-TW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個封包。</a:t>
            </a:r>
            <a:endParaRPr lang="en-US" altLang="zh-TW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透過</a:t>
            </a:r>
            <a:r>
              <a:rPr lang="zh-TW" altLang="en-U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廣播方式傳送，則網路上每個節點都會接收到該封包，再判斷是否丟棄。例如，</a:t>
            </a:r>
            <a:r>
              <a:rPr lang="en-US" altLang="zh-TW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Gateway 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只想跟 </a:t>
            </a:r>
            <a:r>
              <a:rPr lang="en-US" altLang="zh-TW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sensor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 ~ 4 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要資料時</a:t>
            </a:r>
            <a:r>
              <a:rPr lang="zh-TW" altLang="en-U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sensor 5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也會接收到此封包</a:t>
            </a:r>
            <a:r>
              <a:rPr lang="zh-TW" altLang="en-U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，如此會造成其它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節點</a:t>
            </a:r>
            <a:r>
              <a:rPr lang="zh-TW" altLang="en-U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不必要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的負荷。</a:t>
            </a:r>
            <a:endParaRPr lang="en-US" altLang="zh-TW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透過群播方式傳送，節點</a:t>
            </a:r>
            <a:r>
              <a:rPr lang="zh-TW" altLang="en-US" sz="1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依照該封包上的群組位址判斷是否接收或拋棄，並不會發送到每個節點</a:t>
            </a:r>
            <a:r>
              <a:rPr lang="zh-TW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1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93700C2F-CEBD-80AC-892C-E7DABE786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09" y="2116703"/>
            <a:ext cx="1009650" cy="838200"/>
          </a:xfrm>
          <a:prstGeom prst="rect">
            <a:avLst/>
          </a:prstGeom>
        </p:spPr>
      </p:pic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0E2718AB-A343-E754-899D-FE28ED3CB7ED}"/>
              </a:ext>
            </a:extLst>
          </p:cNvPr>
          <p:cNvCxnSpPr>
            <a:cxnSpLocks/>
          </p:cNvCxnSpPr>
          <p:nvPr/>
        </p:nvCxnSpPr>
        <p:spPr>
          <a:xfrm>
            <a:off x="1744910" y="2535803"/>
            <a:ext cx="12583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接點: 肘形 66">
            <a:extLst>
              <a:ext uri="{FF2B5EF4-FFF2-40B4-BE49-F238E27FC236}">
                <a16:creationId xmlns:a16="http://schemas.microsoft.com/office/drawing/2014/main" id="{DD87AF27-C638-ABAD-167D-BCFAD992C98D}"/>
              </a:ext>
            </a:extLst>
          </p:cNvPr>
          <p:cNvCxnSpPr>
            <a:cxnSpLocks/>
          </p:cNvCxnSpPr>
          <p:nvPr/>
        </p:nvCxnSpPr>
        <p:spPr>
          <a:xfrm flipV="1">
            <a:off x="3204594" y="1429760"/>
            <a:ext cx="3095539" cy="1106043"/>
          </a:xfrm>
          <a:prstGeom prst="bentConnector3">
            <a:avLst>
              <a:gd name="adj1" fmla="val -13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接點: 肘形 72">
            <a:extLst>
              <a:ext uri="{FF2B5EF4-FFF2-40B4-BE49-F238E27FC236}">
                <a16:creationId xmlns:a16="http://schemas.microsoft.com/office/drawing/2014/main" id="{FF0C359A-B96B-6FFA-8BF0-62B7EB7F691A}"/>
              </a:ext>
            </a:extLst>
          </p:cNvPr>
          <p:cNvCxnSpPr>
            <a:cxnSpLocks/>
          </p:cNvCxnSpPr>
          <p:nvPr/>
        </p:nvCxnSpPr>
        <p:spPr>
          <a:xfrm>
            <a:off x="3387428" y="1590648"/>
            <a:ext cx="2912704" cy="402900"/>
          </a:xfrm>
          <a:prstGeom prst="bentConnector3">
            <a:avLst>
              <a:gd name="adj1" fmla="val 46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>
            <a:extLst>
              <a:ext uri="{FF2B5EF4-FFF2-40B4-BE49-F238E27FC236}">
                <a16:creationId xmlns:a16="http://schemas.microsoft.com/office/drawing/2014/main" id="{8EB1E068-B1D2-2208-A5C3-9A57952D5A40}"/>
              </a:ext>
            </a:extLst>
          </p:cNvPr>
          <p:cNvSpPr/>
          <p:nvPr/>
        </p:nvSpPr>
        <p:spPr>
          <a:xfrm>
            <a:off x="6300132" y="1222231"/>
            <a:ext cx="964733" cy="346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sensor 1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82" name="接點: 肘形 81">
            <a:extLst>
              <a:ext uri="{FF2B5EF4-FFF2-40B4-BE49-F238E27FC236}">
                <a16:creationId xmlns:a16="http://schemas.microsoft.com/office/drawing/2014/main" id="{47305DF1-8672-63E0-2078-42C8657E9CE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101042" y="2249651"/>
            <a:ext cx="492046" cy="1871658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接點: 肘形 84">
            <a:extLst>
              <a:ext uri="{FF2B5EF4-FFF2-40B4-BE49-F238E27FC236}">
                <a16:creationId xmlns:a16="http://schemas.microsoft.com/office/drawing/2014/main" id="{7D2D1D12-92DF-F57E-130F-E9F9D245ED1A}"/>
              </a:ext>
            </a:extLst>
          </p:cNvPr>
          <p:cNvCxnSpPr>
            <a:cxnSpLocks/>
          </p:cNvCxnSpPr>
          <p:nvPr/>
        </p:nvCxnSpPr>
        <p:spPr>
          <a:xfrm>
            <a:off x="4408165" y="3640594"/>
            <a:ext cx="1877799" cy="194284"/>
          </a:xfrm>
          <a:prstGeom prst="bentConnector3">
            <a:avLst>
              <a:gd name="adj1" fmla="val -36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接點: 肘形 87">
            <a:extLst>
              <a:ext uri="{FF2B5EF4-FFF2-40B4-BE49-F238E27FC236}">
                <a16:creationId xmlns:a16="http://schemas.microsoft.com/office/drawing/2014/main" id="{4C36B736-68CD-A906-964B-809F6A465212}"/>
              </a:ext>
            </a:extLst>
          </p:cNvPr>
          <p:cNvCxnSpPr>
            <a:cxnSpLocks/>
          </p:cNvCxnSpPr>
          <p:nvPr/>
        </p:nvCxnSpPr>
        <p:spPr>
          <a:xfrm>
            <a:off x="3200524" y="2671163"/>
            <a:ext cx="1115819" cy="703236"/>
          </a:xfrm>
          <a:prstGeom prst="bentConnector3">
            <a:avLst>
              <a:gd name="adj1" fmla="val -1124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556DC0DF-2976-F70A-0985-0B4FDA2C2A0C}"/>
              </a:ext>
            </a:extLst>
          </p:cNvPr>
          <p:cNvSpPr txBox="1"/>
          <p:nvPr/>
        </p:nvSpPr>
        <p:spPr>
          <a:xfrm>
            <a:off x="882767" y="2862557"/>
            <a:ext cx="100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Gateway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6" name="文字方塊 95">
            <a:extLst>
              <a:ext uri="{FF2B5EF4-FFF2-40B4-BE49-F238E27FC236}">
                <a16:creationId xmlns:a16="http://schemas.microsoft.com/office/drawing/2014/main" id="{BD327589-D644-5976-4992-3EA7DFC31C74}"/>
              </a:ext>
            </a:extLst>
          </p:cNvPr>
          <p:cNvSpPr txBox="1"/>
          <p:nvPr/>
        </p:nvSpPr>
        <p:spPr>
          <a:xfrm>
            <a:off x="3426516" y="3541300"/>
            <a:ext cx="935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Router2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06A7BB87-B907-42FA-BB2E-CD0BC69E029E}"/>
              </a:ext>
            </a:extLst>
          </p:cNvPr>
          <p:cNvSpPr txBox="1"/>
          <p:nvPr/>
        </p:nvSpPr>
        <p:spPr>
          <a:xfrm>
            <a:off x="2338473" y="2616066"/>
            <a:ext cx="935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Router1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15" name="Picture 4" descr="「router icon」的圖片搜尋結果">
            <a:extLst>
              <a:ext uri="{FF2B5EF4-FFF2-40B4-BE49-F238E27FC236}">
                <a16:creationId xmlns:a16="http://schemas.microsoft.com/office/drawing/2014/main" id="{685432E6-5BA9-3E87-8AFB-C1EEAA4B9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675" y="2258477"/>
            <a:ext cx="823698" cy="54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內容版面配置區 3">
            <a:extLst>
              <a:ext uri="{FF2B5EF4-FFF2-40B4-BE49-F238E27FC236}">
                <a16:creationId xmlns:a16="http://schemas.microsoft.com/office/drawing/2014/main" id="{9D572A6C-406A-1B51-FFDD-621CEDD3A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953" y="1173114"/>
            <a:ext cx="714524" cy="542606"/>
          </a:xfrm>
          <a:prstGeom prst="rect">
            <a:avLst/>
          </a:prstGeom>
        </p:spPr>
      </p:pic>
      <p:pic>
        <p:nvPicPr>
          <p:cNvPr id="123" name="內容版面配置區 3">
            <a:extLst>
              <a:ext uri="{FF2B5EF4-FFF2-40B4-BE49-F238E27FC236}">
                <a16:creationId xmlns:a16="http://schemas.microsoft.com/office/drawing/2014/main" id="{32B6E402-366C-1D6D-6704-97A87971C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976" y="2668154"/>
            <a:ext cx="714524" cy="542606"/>
          </a:xfrm>
          <a:prstGeom prst="rect">
            <a:avLst/>
          </a:prstGeom>
        </p:spPr>
      </p:pic>
      <p:pic>
        <p:nvPicPr>
          <p:cNvPr id="124" name="內容版面配置區 3">
            <a:extLst>
              <a:ext uri="{FF2B5EF4-FFF2-40B4-BE49-F238E27FC236}">
                <a16:creationId xmlns:a16="http://schemas.microsoft.com/office/drawing/2014/main" id="{78564763-AA73-1C4B-978D-534951951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876" y="3541300"/>
            <a:ext cx="714524" cy="542606"/>
          </a:xfrm>
          <a:prstGeom prst="rect">
            <a:avLst/>
          </a:prstGeom>
        </p:spPr>
      </p:pic>
      <p:sp>
        <p:nvSpPr>
          <p:cNvPr id="129" name="矩形 128">
            <a:extLst>
              <a:ext uri="{FF2B5EF4-FFF2-40B4-BE49-F238E27FC236}">
                <a16:creationId xmlns:a16="http://schemas.microsoft.com/office/drawing/2014/main" id="{31C46548-6CF5-C57F-847B-E6696A731215}"/>
              </a:ext>
            </a:extLst>
          </p:cNvPr>
          <p:cNvSpPr/>
          <p:nvPr/>
        </p:nvSpPr>
        <p:spPr>
          <a:xfrm>
            <a:off x="6300132" y="1842025"/>
            <a:ext cx="964733" cy="346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sensor 2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97FD9572-A671-CAAD-6341-74641AD2ABFA}"/>
              </a:ext>
            </a:extLst>
          </p:cNvPr>
          <p:cNvSpPr/>
          <p:nvPr/>
        </p:nvSpPr>
        <p:spPr>
          <a:xfrm>
            <a:off x="6300132" y="2752298"/>
            <a:ext cx="964733" cy="346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sensor 3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930819F8-7A5C-9FB1-598C-BE268308A474}"/>
              </a:ext>
            </a:extLst>
          </p:cNvPr>
          <p:cNvSpPr/>
          <p:nvPr/>
        </p:nvSpPr>
        <p:spPr>
          <a:xfrm>
            <a:off x="6300131" y="3643056"/>
            <a:ext cx="964733" cy="346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sensor 4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132" name="接點: 肘形 131">
            <a:extLst>
              <a:ext uri="{FF2B5EF4-FFF2-40B4-BE49-F238E27FC236}">
                <a16:creationId xmlns:a16="http://schemas.microsoft.com/office/drawing/2014/main" id="{274696EE-65AC-6E3F-F188-98F22E1A6FE5}"/>
              </a:ext>
            </a:extLst>
          </p:cNvPr>
          <p:cNvCxnSpPr>
            <a:cxnSpLocks/>
            <a:endCxn id="147" idx="1"/>
          </p:cNvCxnSpPr>
          <p:nvPr/>
        </p:nvCxnSpPr>
        <p:spPr>
          <a:xfrm>
            <a:off x="4279232" y="3567319"/>
            <a:ext cx="2020899" cy="839672"/>
          </a:xfrm>
          <a:prstGeom prst="bentConnector3">
            <a:avLst>
              <a:gd name="adj1" fmla="val 60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矩形 146">
            <a:extLst>
              <a:ext uri="{FF2B5EF4-FFF2-40B4-BE49-F238E27FC236}">
                <a16:creationId xmlns:a16="http://schemas.microsoft.com/office/drawing/2014/main" id="{4EFBAD6A-3FD3-2525-3A8E-A479DB006D60}"/>
              </a:ext>
            </a:extLst>
          </p:cNvPr>
          <p:cNvSpPr/>
          <p:nvPr/>
        </p:nvSpPr>
        <p:spPr>
          <a:xfrm>
            <a:off x="6300131" y="4233678"/>
            <a:ext cx="964733" cy="346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sensor 5 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6" name="Picture 4" descr="「router icon」的圖片搜尋結果">
            <a:extLst>
              <a:ext uri="{FF2B5EF4-FFF2-40B4-BE49-F238E27FC236}">
                <a16:creationId xmlns:a16="http://schemas.microsoft.com/office/drawing/2014/main" id="{8C5816FB-F742-5BB3-2F78-E2CB3E67E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625" y="3197717"/>
            <a:ext cx="823698" cy="54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內容版面配置區 3">
            <a:extLst>
              <a:ext uri="{FF2B5EF4-FFF2-40B4-BE49-F238E27FC236}">
                <a16:creationId xmlns:a16="http://schemas.microsoft.com/office/drawing/2014/main" id="{F81B717D-76FF-0DF0-AE07-3238648D0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876" y="4119685"/>
            <a:ext cx="714524" cy="54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44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6E6EBF4B-FDE5-4076-489F-EB6E316F9D53}"/>
              </a:ext>
            </a:extLst>
          </p:cNvPr>
          <p:cNvSpPr txBox="1"/>
          <p:nvPr/>
        </p:nvSpPr>
        <p:spPr>
          <a:xfrm>
            <a:off x="144463" y="274320"/>
            <a:ext cx="879926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IGMP</a:t>
            </a:r>
            <a:r>
              <a:rPr lang="en-US" altLang="zh-TW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Header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4D307EB0-0BA9-051C-B243-8DD4BECA38B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43424" y="1263563"/>
            <a:ext cx="78867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altLang="zh-TW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IGMP Header</a:t>
            </a:r>
            <a:endParaRPr lang="en-US" altLang="zh-TW" sz="1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11F7BBCF-51BA-E1E4-2698-5BA6A43E56FC}"/>
              </a:ext>
            </a:extLst>
          </p:cNvPr>
          <p:cNvGraphicFramePr>
            <a:graphicFrameLocks noGrp="1"/>
          </p:cNvGraphicFramePr>
          <p:nvPr/>
        </p:nvGraphicFramePr>
        <p:xfrm>
          <a:off x="643156" y="190034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149568665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29749290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15320136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436502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version</a:t>
                      </a:r>
                      <a:endParaRPr lang="zh-TW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zh-TW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unused</a:t>
                      </a:r>
                      <a:endParaRPr lang="zh-TW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checksum</a:t>
                      </a:r>
                      <a:endParaRPr lang="zh-TW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94028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Address</a:t>
                      </a:r>
                      <a:endParaRPr lang="zh-TW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918696"/>
                  </a:ext>
                </a:extLst>
              </a:tr>
            </a:tbl>
          </a:graphicData>
        </a:graphic>
      </p:graphicFrame>
      <p:sp>
        <p:nvSpPr>
          <p:cNvPr id="4" name="文字方塊 3">
            <a:extLst>
              <a:ext uri="{FF2B5EF4-FFF2-40B4-BE49-F238E27FC236}">
                <a16:creationId xmlns:a16="http://schemas.microsoft.com/office/drawing/2014/main" id="{A95E6DE4-6175-5624-AA1A-7A9D9F82B647}"/>
              </a:ext>
            </a:extLst>
          </p:cNvPr>
          <p:cNvSpPr txBox="1"/>
          <p:nvPr/>
        </p:nvSpPr>
        <p:spPr>
          <a:xfrm>
            <a:off x="492313" y="16051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0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9BC9360-E198-F4D7-0025-FB760BE156F6}"/>
              </a:ext>
            </a:extLst>
          </p:cNvPr>
          <p:cNvSpPr txBox="1"/>
          <p:nvPr/>
        </p:nvSpPr>
        <p:spPr>
          <a:xfrm>
            <a:off x="6529804" y="160519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31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75C0B53-DAA6-31A9-9B5F-E51754D255ED}"/>
              </a:ext>
            </a:extLst>
          </p:cNvPr>
          <p:cNvSpPr txBox="1"/>
          <p:nvPr/>
        </p:nvSpPr>
        <p:spPr>
          <a:xfrm>
            <a:off x="3372747" y="160519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15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9EA89A7-C787-CEC0-1F25-E5CAE3DC9B25}"/>
              </a:ext>
            </a:extLst>
          </p:cNvPr>
          <p:cNvSpPr txBox="1"/>
          <p:nvPr/>
        </p:nvSpPr>
        <p:spPr>
          <a:xfrm>
            <a:off x="0" y="2793534"/>
            <a:ext cx="5320174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90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 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目前版本為 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590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型態 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IGMP 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的封包型態區分為兩種：</a:t>
            </a:r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620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查詢（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Inquiry) :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由 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Router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或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host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發送的查詢訊息。</a:t>
            </a:r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620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回應（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Response) :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由 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host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傳送的回應訊息。</a:t>
            </a:r>
          </a:p>
          <a:p>
            <a:pPr marL="590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 標頭檢查集（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Header Checksum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）：封包標頭的檢查集。</a:t>
            </a:r>
          </a:p>
          <a:p>
            <a:pPr marL="590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 群組位址（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Group Address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）：是一個 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Class D 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 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IP 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位址。</a:t>
            </a:r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048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當 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IGMP 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封包為查詢時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(Type = 1)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，該欄位內容為 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8307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377</Words>
  <Application>Microsoft Office PowerPoint</Application>
  <PresentationFormat>如螢幕大小 (4:3)</PresentationFormat>
  <Paragraphs>85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5</vt:i4>
      </vt:variant>
    </vt:vector>
  </HeadingPairs>
  <TitlesOfParts>
    <vt:vector size="13" baseType="lpstr">
      <vt:lpstr>微軟正黑體</vt:lpstr>
      <vt:lpstr>Arial</vt:lpstr>
      <vt:lpstr>Calibri</vt:lpstr>
      <vt:lpstr>Calibri Light</vt:lpstr>
      <vt:lpstr>Times New Roman</vt:lpstr>
      <vt:lpstr>1_Office 佈景主題</vt:lpstr>
      <vt:lpstr>2_Office 佈景主題</vt:lpstr>
      <vt:lpstr>Office 佈景主題</vt:lpstr>
      <vt:lpstr>Multicast IP address and  MAC address conversion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CCNLAB</dc:creator>
  <cp:lastModifiedBy>CCNLAB</cp:lastModifiedBy>
  <cp:revision>2</cp:revision>
  <dcterms:created xsi:type="dcterms:W3CDTF">2022-10-11T04:09:55Z</dcterms:created>
  <dcterms:modified xsi:type="dcterms:W3CDTF">2022-10-11T04:15:37Z</dcterms:modified>
</cp:coreProperties>
</file>